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5" d="100"/>
          <a:sy n="105" d="100"/>
        </p:scale>
        <p:origin x="1560" y="-20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12/01/2026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12/01/2026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xRpDvfAKUqcYylhIwUb1UMZbtamloLRb?usp=drive_link"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060762"/>
            <a:ext cx="5865693" cy="24180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25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150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Investment cost:	€60000 (€400/kWh | Includes: battery, PCS, BoP. Excludes: Installation cost)</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72.2%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Jan 2024 - Dec 2024 </a:t>
            </a: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Jan 2024 - Dec 2025</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800" b="0" i="0" u="none" strike="noStrike" kern="0" cap="none" spc="0" baseline="0" dirty="0">
                <a:solidFill>
                  <a:srgbClr val="021C1E"/>
                </a:solidFill>
                <a:uFillTx/>
                <a:latin typeface="Montserrat" pitchFamily="2"/>
                <a:ea typeface="Roboto"/>
                <a:cs typeface="Roboto"/>
              </a:rPr>
              <a:t>Net hourly demand data was provided together with hourly PV production for 2024 and 2025. Based on this information, gross hourly demand data was calculated with the help of hourly means. </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341092"/>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716826" y="3358975"/>
            <a:ext cx="2487524" cy="800181"/>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7.1 – 11.1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869128" y="3799834"/>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375001"/>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a:solidFill>
                  <a:srgbClr val="004445"/>
                </a:solidFill>
                <a:uFillTx/>
                <a:latin typeface="Roboto"/>
                <a:ea typeface="Roboto"/>
                <a:cs typeface="Roboto"/>
              </a:rPr>
              <a:t>Revenue Share by type</a:t>
            </a:r>
            <a:r>
              <a:rPr lang="en-GB" sz="1050" b="1" i="0" u="none" strike="noStrike" kern="0" cap="none" spc="0" baseline="0">
                <a:solidFill>
                  <a:srgbClr val="004445"/>
                </a:solidFill>
                <a:uFillTx/>
                <a:latin typeface="Roboto"/>
                <a:ea typeface="Roboto"/>
                <a:cs typeface="Roboto"/>
              </a:rPr>
              <a:t>*</a:t>
            </a:r>
            <a:endParaRPr lang="en-GB" sz="1400" b="1" i="0" u="none" strike="noStrike" kern="0" cap="none" spc="0" baseline="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150915"/>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82.7%</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375916"/>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V="1">
            <a:off x="425928" y="3759066"/>
            <a:ext cx="290899" cy="815974"/>
          </a:xfrm>
          <a:prstGeom prst="curvedConnector3">
            <a:avLst>
              <a:gd name="adj1" fmla="val 178584"/>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4846539"/>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185123"/>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5536125"/>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031607" y="3807771"/>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sp>
        <p:nvSpPr>
          <p:cNvPr id="25" name="Google Shape;141;p8">
            <a:extLst>
              <a:ext uri="{FF2B5EF4-FFF2-40B4-BE49-F238E27FC236}">
                <a16:creationId xmlns:a16="http://schemas.microsoft.com/office/drawing/2014/main" id="{28DE911A-8E43-22FB-82F6-E8F24918FAE3}"/>
              </a:ext>
            </a:extLst>
          </p:cNvPr>
          <p:cNvSpPr txBox="1"/>
          <p:nvPr/>
        </p:nvSpPr>
        <p:spPr>
          <a:xfrm>
            <a:off x="4127244" y="3366903"/>
            <a:ext cx="1976548" cy="492404"/>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1.9x</a:t>
            </a:r>
            <a:endParaRPr lang="en-GB" sz="2000" b="1" i="0" u="none" strike="noStrike" kern="0" cap="none" spc="0" baseline="0" dirty="0">
              <a:solidFill>
                <a:srgbClr val="004445"/>
              </a:solidFill>
              <a:uFillTx/>
              <a:latin typeface="Roboto"/>
              <a:ea typeface="Roboto"/>
              <a:cs typeface="Roboto"/>
            </a:endParaRP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3425488" y="3408791"/>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710360" y="2251042"/>
            <a:ext cx="5437278"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Gödestadsvägen</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your 2024 data.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4800156"/>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6.4%</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5484750"/>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10.9%</a:t>
            </a:r>
            <a:endParaRPr lang="en-GB" sz="1100" b="0" i="0" u="none" strike="noStrike" kern="0" cap="none" spc="0" baseline="0" dirty="0">
              <a:solidFill>
                <a:srgbClr val="004445"/>
              </a:solidFill>
              <a:uFillTx/>
              <a:latin typeface="Montserrat"/>
              <a:ea typeface="Sweco Sans"/>
              <a:cs typeface="Sweco Sans"/>
            </a:endParaRPr>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1487806045"/>
              </p:ext>
            </p:extLst>
          </p:nvPr>
        </p:nvGraphicFramePr>
        <p:xfrm>
          <a:off x="290861" y="2133798"/>
          <a:ext cx="6139534" cy="6521439"/>
        </p:xfrm>
        <a:graphic>
          <a:graphicData uri="http://schemas.openxmlformats.org/drawingml/2006/table">
            <a:tbl>
              <a:tblPr firstRow="1" firstCol="1" bandRow="1">
                <a:effectLst/>
              </a:tblPr>
              <a:tblGrid>
                <a:gridCol w="1162623">
                  <a:extLst>
                    <a:ext uri="{9D8B030D-6E8A-4147-A177-3AD203B41FA5}">
                      <a16:colId xmlns:a16="http://schemas.microsoft.com/office/drawing/2014/main" val="3902578259"/>
                    </a:ext>
                  </a:extLst>
                </a:gridCol>
                <a:gridCol w="814318">
                  <a:extLst>
                    <a:ext uri="{9D8B030D-6E8A-4147-A177-3AD203B41FA5}">
                      <a16:colId xmlns:a16="http://schemas.microsoft.com/office/drawing/2014/main" val="3341792674"/>
                    </a:ext>
                  </a:extLst>
                </a:gridCol>
                <a:gridCol w="830238">
                  <a:extLst>
                    <a:ext uri="{9D8B030D-6E8A-4147-A177-3AD203B41FA5}">
                      <a16:colId xmlns:a16="http://schemas.microsoft.com/office/drawing/2014/main" val="1643584864"/>
                    </a:ext>
                  </a:extLst>
                </a:gridCol>
                <a:gridCol w="873453">
                  <a:extLst>
                    <a:ext uri="{9D8B030D-6E8A-4147-A177-3AD203B41FA5}">
                      <a16:colId xmlns:a16="http://schemas.microsoft.com/office/drawing/2014/main" val="3832778860"/>
                    </a:ext>
                  </a:extLst>
                </a:gridCol>
                <a:gridCol w="706456">
                  <a:extLst>
                    <a:ext uri="{9D8B030D-6E8A-4147-A177-3AD203B41FA5}">
                      <a16:colId xmlns:a16="http://schemas.microsoft.com/office/drawing/2014/main" val="2497944465"/>
                    </a:ext>
                  </a:extLst>
                </a:gridCol>
                <a:gridCol w="876223">
                  <a:extLst>
                    <a:ext uri="{9D8B030D-6E8A-4147-A177-3AD203B41FA5}">
                      <a16:colId xmlns:a16="http://schemas.microsoft.com/office/drawing/2014/main" val="2561298221"/>
                    </a:ext>
                  </a:extLst>
                </a:gridCol>
                <a:gridCol w="876223">
                  <a:extLst>
                    <a:ext uri="{9D8B030D-6E8A-4147-A177-3AD203B41FA5}">
                      <a16:colId xmlns:a16="http://schemas.microsoft.com/office/drawing/2014/main" val="2265303153"/>
                    </a:ext>
                  </a:extLst>
                </a:gridCol>
              </a:tblGrid>
              <a:tr h="734382">
                <a:tc gridSpan="7">
                  <a:txBody>
                    <a:bodyPr/>
                    <a:lstStyle/>
                    <a:p>
                      <a:pPr lvl="0" algn="l">
                        <a:lnSpc>
                          <a:spcPct val="115000"/>
                        </a:lnSpc>
                        <a:buNone/>
                      </a:pPr>
                      <a:r>
                        <a:rPr lang="en-US" sz="1600" b="1" dirty="0">
                          <a:solidFill>
                            <a:srgbClr val="004445"/>
                          </a:solidFill>
                          <a:latin typeface="Roboto"/>
                          <a:ea typeface="Roboto"/>
                          <a:cs typeface="Roboto"/>
                        </a:rPr>
                        <a:t>Findings – Gödestadsvägen</a:t>
                      </a:r>
                    </a:p>
                    <a:p>
                      <a:pPr lvl="0" algn="l">
                        <a:lnSpc>
                          <a:spcPct val="115000"/>
                        </a:lnSpc>
                        <a:buNone/>
                      </a:pPr>
                      <a:r>
                        <a:rPr lang="en-US" sz="1100" b="0" dirty="0">
                          <a:solidFill>
                            <a:srgbClr val="004445"/>
                          </a:solidFill>
                          <a:latin typeface="Montserrat"/>
                          <a:ea typeface="MS Mincho"/>
                          <a:cs typeface="Times New Roman"/>
                        </a:rPr>
                        <a:t>Average annual demand: 64.2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PV generation in period: 13.7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656466941"/>
                  </a:ext>
                </a:extLst>
              </a:tr>
              <a:tr h="32249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endParaRPr lang="fr-FR"/>
                    </a:p>
                  </a:txBody>
                  <a:tcPr/>
                </a:tc>
                <a:tc gridSpan="3">
                  <a:txBody>
                    <a:bodyPr/>
                    <a:lstStyle/>
                    <a:p>
                      <a:pPr lvl="0" algn="ctr">
                        <a:lnSpc>
                          <a:spcPct val="115000"/>
                        </a:lnSpc>
                        <a:buNone/>
                      </a:pPr>
                      <a:r>
                        <a:rPr lang="en-US" sz="1400" b="1" dirty="0">
                          <a:solidFill>
                            <a:srgbClr val="004445"/>
                          </a:solidFill>
                          <a:latin typeface="Montserrat"/>
                          <a:ea typeface="MS Mincho"/>
                          <a:cs typeface="Times New Roman"/>
                        </a:rPr>
                        <a:t>2025</a:t>
                      </a:r>
                      <a:endParaRPr lang="en-US" sz="14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a:solidFill>
                            <a:srgbClr val="004445"/>
                          </a:solidFill>
                          <a:latin typeface="Montserrat"/>
                          <a:ea typeface="MS Mincho"/>
                          <a:cs typeface="Times New Roman"/>
                        </a:rPr>
                        <a:t>PV installed</a:t>
                      </a:r>
                      <a:endParaRPr lang="en-US" sz="9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p>
                      <a:pPr lvl="0" algn="ctr">
                        <a:lnSpc>
                          <a:spcPct val="115000"/>
                        </a:lnSpc>
                        <a:buNone/>
                      </a:pPr>
                      <a:endParaRPr lang="en-US" sz="400" b="0">
                        <a:solidFill>
                          <a:srgbClr val="00444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a:solidFill>
                            <a:srgbClr val="004445"/>
                          </a:solidFill>
                          <a:latin typeface="Montserrat"/>
                          <a:ea typeface="MS Mincho"/>
                          <a:cs typeface="Times New Roman"/>
                        </a:rPr>
                        <a:t>PV installed</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Peak Shaving, Arbitrage, Ancillary Market revenues</a:t>
                      </a:r>
                      <a:endParaRPr lang="en-US" sz="4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600" b="0">
                          <a:solidFill>
                            <a:srgbClr val="004445"/>
                          </a:solidFill>
                          <a:latin typeface="Montserrat"/>
                          <a:ea typeface="MS Mincho"/>
                          <a:cs typeface="Times New Roman"/>
                        </a:rPr>
                        <a:t>Self-sufficiency objective and Peak Shaving, Arbitrage,</a:t>
                      </a:r>
                    </a:p>
                    <a:p>
                      <a:pPr lvl="0" algn="ctr">
                        <a:lnSpc>
                          <a:spcPct val="115000"/>
                        </a:lnSpc>
                        <a:buNone/>
                      </a:pPr>
                      <a:r>
                        <a:rPr lang="en-US" sz="600" b="0">
                          <a:solidFill>
                            <a:srgbClr val="004445"/>
                          </a:solidFill>
                          <a:latin typeface="Montserrat"/>
                          <a:ea typeface="MS Mincho"/>
                          <a:cs typeface="Times New Roman"/>
                        </a:rPr>
                        <a:t>Ancillary Market revenues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€0.038/kWh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€0.0286/kWh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€0.0349/kWh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€0.058/kWh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€0.0306/kWh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€0.0528/kWh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€2409.0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€1834.0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€2237.0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€3739.0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€1960.0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€3383.0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€7392.0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€6748.0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€4267.0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€4605.0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€453.0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€459.0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€375.0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€444.0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€272.0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€8420.0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€272.0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€7378.0</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€272.0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€432.0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€6422.0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€432.0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€5405.0</a:t>
                      </a:r>
                      <a:endParaRPr lang="en-US" sz="800" b="0" dirty="0">
                        <a:solidFill>
                          <a:srgbClr val="020F1E"/>
                        </a:solidFill>
                        <a:latin typeface="Montserrat"/>
                        <a:ea typeface="MS Mincho"/>
                        <a:cs typeface="Times New Roman"/>
                      </a:endParaRPr>
                    </a:p>
                    <a:p>
                      <a:pPr lvl="0" algn="ctr">
                        <a:lnSpc>
                          <a:spcPct val="114999"/>
                        </a:lnSpc>
                        <a:buNone/>
                      </a:pPr>
                      <a:r>
                        <a:rPr lang="en-US" sz="800" b="0" dirty="0">
                          <a:solidFill>
                            <a:srgbClr val="020F1E"/>
                          </a:solidFill>
                          <a:latin typeface="Montserrat"/>
                          <a:ea typeface="Times New Roman" pitchFamily="18"/>
                          <a:cs typeface="Times New Roman"/>
                        </a:rPr>
                        <a:t>PV: €432.0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7.1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8.1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9.3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11.1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10.6%</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10.7%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20.0%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10.7%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11.1%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20.5%</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60.8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57.6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139.0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52.9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75.1%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77.4%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62.3%</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80.8%</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9.1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8.6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20.8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7.9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sp>
        <p:nvSpPr>
          <p:cNvPr id="4" name="Rectangle 84">
            <a:extLst>
              <a:ext uri="{FF2B5EF4-FFF2-40B4-BE49-F238E27FC236}">
                <a16:creationId xmlns:a16="http://schemas.microsoft.com/office/drawing/2014/main" id="{A92CFF8F-2855-9530-F349-5CE4EB8AB34C}"/>
              </a:ext>
            </a:extLst>
          </p:cNvPr>
          <p:cNvSpPr/>
          <p:nvPr/>
        </p:nvSpPr>
        <p:spPr>
          <a:xfrm>
            <a:off x="585216" y="1663211"/>
            <a:ext cx="5593585" cy="149271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a:ea typeface="MS Mincho"/>
                <a:cs typeface="Calibri"/>
              </a:rPr>
              <a:t>We invite those interested to explore the batteries’ behaviour. How? Click on this </a:t>
            </a:r>
            <a:r>
              <a:rPr lang="en-GB" sz="1200" b="0" i="0" u="none" strike="noStrike" kern="0" cap="none" spc="0" baseline="0" dirty="0">
                <a:solidFill>
                  <a:srgbClr val="23A2FF"/>
                </a:solidFill>
                <a:uFillTx/>
                <a:latin typeface="Montserrat"/>
                <a:ea typeface="MS Mincho"/>
                <a:cs typeface="Calibri"/>
                <a:hlinkClick r:id="rId3">
                  <a:extLst>
                    <a:ext uri="{A12FA001-AC4F-418D-AE19-62706E023703}">
                      <ahyp:hlinkClr xmlns:ahyp="http://schemas.microsoft.com/office/drawing/2018/hyperlinkcolor" val="tx"/>
                    </a:ext>
                  </a:extLst>
                </a:hlinkClick>
              </a:rPr>
              <a:t>link here</a:t>
            </a:r>
            <a:r>
              <a:rPr lang="en-GB" sz="1200" b="0" i="0" u="none" strike="noStrike" kern="0" cap="none" spc="0" baseline="0" dirty="0">
                <a:solidFill>
                  <a:srgbClr val="23A2FF"/>
                </a:solidFill>
                <a:uFillTx/>
                <a:latin typeface="Montserrat"/>
                <a:ea typeface="MS Mincho"/>
                <a:cs typeface="Calibri"/>
              </a:rPr>
              <a:t> </a:t>
            </a:r>
            <a:r>
              <a:rPr lang="en-GB" sz="1200" b="0" i="0" u="none" strike="noStrike" kern="0" cap="none" spc="0" baseline="0" dirty="0">
                <a:solidFill>
                  <a:srgbClr val="020F1E"/>
                </a:solidFill>
                <a:uFillTx/>
                <a:latin typeface="Montserrat"/>
                <a:ea typeface="MS Mincho"/>
                <a:cs typeface="Calibri"/>
              </a:rPr>
              <a:t>and download the file you’d like to see to a good location on your computer. From there, open the HTML document (for example in your web browser) and you’ll be able to zoom in and check out what happens during every hour of the day!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0" cap="none" spc="0" baseline="0" dirty="0">
                <a:solidFill>
                  <a:srgbClr val="020F1E"/>
                </a:solidFill>
                <a:uFillTx/>
                <a:latin typeface="Montserrat" pitchFamily="2"/>
                <a:ea typeface="MS Mincho" pitchFamily="49"/>
                <a:cs typeface="Times New Roman" pitchFamily="18"/>
              </a:rPr>
              <a:t>The HTML will look something like the figure below:</a:t>
            </a:r>
            <a:endParaRPr lang="en-GB" sz="300" b="0" i="0" u="none" strike="noStrike" kern="0" cap="none" spc="0" baseline="0" dirty="0">
              <a:solidFill>
                <a:srgbClr val="020F1E"/>
              </a:solidFill>
              <a:uFillTx/>
              <a:latin typeface="Montserrat" pitchFamily="2"/>
              <a:ea typeface="Sweco Sans"/>
              <a:cs typeface="Sweco Sans"/>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dirty="0">
              <a:solidFill>
                <a:srgbClr val="020F1E"/>
              </a:solidFill>
              <a:uFillTx/>
              <a:latin typeface="Montserrat" pitchFamily="2"/>
              <a:ea typeface="Sweco Sans"/>
              <a:cs typeface="Sweco Sans"/>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4"/>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886</Words>
  <Application>Microsoft Office PowerPoint</Application>
  <PresentationFormat>Personnalisé</PresentationFormat>
  <Paragraphs>162</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62</cp:revision>
  <dcterms:created xsi:type="dcterms:W3CDTF">2026-01-05T16:38:55Z</dcterms:created>
  <dcterms:modified xsi:type="dcterms:W3CDTF">2026-01-12T14:20:42Z</dcterms:modified>
</cp:coreProperties>
</file>